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13"/>
  </p:notesMasterIdLst>
  <p:sldIdLst>
    <p:sldId id="256" r:id="rId2"/>
    <p:sldId id="257" r:id="rId3"/>
    <p:sldId id="262" r:id="rId4"/>
    <p:sldId id="263" r:id="rId5"/>
    <p:sldId id="265" r:id="rId6"/>
    <p:sldId id="274" r:id="rId7"/>
    <p:sldId id="259" r:id="rId8"/>
    <p:sldId id="261" r:id="rId9"/>
    <p:sldId id="264" r:id="rId10"/>
    <p:sldId id="268" r:id="rId11"/>
    <p:sldId id="285" r:id="rId1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99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67235" autoAdjust="0"/>
  </p:normalViewPr>
  <p:slideViewPr>
    <p:cSldViewPr>
      <p:cViewPr varScale="1">
        <p:scale>
          <a:sx n="50" d="100"/>
          <a:sy n="50" d="100"/>
        </p:scale>
        <p:origin x="-80" y="-4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997322623828647"/>
          <c:y val="0.50857843137254899"/>
          <c:w val="0.29250334672021416"/>
          <c:h val="0.21200980392156871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Costi</c:v>
                </c:pt>
              </c:strCache>
            </c:strRef>
          </c:tx>
          <c:spPr>
            <a:solidFill>
              <a:schemeClr val="accent1"/>
            </a:solidFill>
            <a:ln w="69686">
              <a:noFill/>
            </a:ln>
          </c:spPr>
          <c:explosion val="25"/>
          <c:dPt>
            <c:idx val="0"/>
            <c:bubble3D val="0"/>
            <c:spPr>
              <a:solidFill>
                <a:srgbClr val="0000FF"/>
              </a:solidFill>
              <a:ln w="69686">
                <a:noFill/>
              </a:ln>
            </c:spPr>
          </c:dPt>
          <c:dPt>
            <c:idx val="1"/>
            <c:bubble3D val="0"/>
            <c:spPr>
              <a:solidFill>
                <a:srgbClr val="FF0000"/>
              </a:solidFill>
              <a:ln w="69686">
                <a:noFill/>
              </a:ln>
            </c:spPr>
          </c:dPt>
          <c:dPt>
            <c:idx val="2"/>
            <c:bubble3D val="0"/>
            <c:spPr>
              <a:solidFill>
                <a:srgbClr val="00FF00"/>
              </a:solidFill>
              <a:ln w="69686">
                <a:noFill/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 w="69686">
                <a:noFill/>
              </a:ln>
            </c:spPr>
          </c:dPt>
          <c:dPt>
            <c:idx val="4"/>
            <c:bubble3D val="0"/>
            <c:spPr>
              <a:solidFill>
                <a:srgbClr val="FF00FF"/>
              </a:solidFill>
              <a:ln w="69686">
                <a:noFill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69686">
                <a:noFill/>
              </a:ln>
            </c:spPr>
          </c:dPt>
          <c:dLbls>
            <c:numFmt formatCode="0%" sourceLinked="0"/>
            <c:spPr>
              <a:noFill/>
              <a:ln w="69686">
                <a:noFill/>
              </a:ln>
            </c:spPr>
            <c:txPr>
              <a:bodyPr/>
              <a:lstStyle/>
              <a:p>
                <a:pPr>
                  <a:defRPr sz="2402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Autovetture</c:v>
                </c:pt>
                <c:pt idx="1">
                  <c:v>Telefono</c:v>
                </c:pt>
                <c:pt idx="2">
                  <c:v>Psicologi</c:v>
                </c:pt>
                <c:pt idx="3">
                  <c:v>Ammortamenti</c:v>
                </c:pt>
                <c:pt idx="4">
                  <c:v>Altri costi</c:v>
                </c:pt>
                <c:pt idx="5">
                  <c:v>On. Raccolte</c:v>
                </c:pt>
              </c:strCache>
            </c:strRef>
          </c:cat>
          <c:val>
            <c:numRef>
              <c:f>Sheet1!$B$2:$G$2</c:f>
              <c:numCache>
                <c:formatCode>"€"#,##0.00_);[Red]\("€"#,##0.00\)</c:formatCode>
                <c:ptCount val="6"/>
                <c:pt idx="0">
                  <c:v>26319.8</c:v>
                </c:pt>
                <c:pt idx="1">
                  <c:v>3440.4</c:v>
                </c:pt>
                <c:pt idx="2" formatCode="#,##0.00">
                  <c:v>13071.89</c:v>
                </c:pt>
                <c:pt idx="3" formatCode="#,##0.00">
                  <c:v>15333.97</c:v>
                </c:pt>
                <c:pt idx="4">
                  <c:v>12490.26</c:v>
                </c:pt>
                <c:pt idx="5" formatCode="General">
                  <c:v>1217.3800000000001</c:v>
                </c:pt>
              </c:numCache>
            </c:numRef>
          </c:val>
        </c:ser>
        <c:ser>
          <c:idx val="1"/>
          <c:order val="1"/>
          <c:tx>
            <c:strRef>
              <c:f>Sheet1!$G$1:$G$2</c:f>
              <c:strCache>
                <c:ptCount val="1"/>
                <c:pt idx="0">
                  <c:v>On. Raccolte 1217,38</c:v>
                </c:pt>
              </c:strCache>
            </c:strRef>
          </c:tx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ser>
          <c:idx val="2"/>
          <c:order val="2"/>
          <c:tx>
            <c:strRef>
              <c:f>Sheet1!$H$1:$H$2</c:f>
              <c:strCache>
                <c:ptCount val="1"/>
                <c:pt idx="0">
                  <c:v>Oneri raccolte 1.922,47</c:v>
                </c:pt>
              </c:strCache>
            </c:strRef>
          </c:tx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95">
          <a:noFill/>
        </a:ln>
      </c:spPr>
    </c:plotArea>
    <c:legend>
      <c:legendPos val="r"/>
      <c:layout>
        <c:manualLayout>
          <c:xMode val="edge"/>
          <c:yMode val="edge"/>
          <c:x val="0.66074169652781556"/>
          <c:y val="0.18356639992302387"/>
          <c:w val="0.24899597131196982"/>
          <c:h val="0.77880526644963721"/>
        </c:manualLayout>
      </c:layout>
      <c:overlay val="0"/>
      <c:spPr>
        <a:noFill/>
        <a:ln w="8710">
          <a:solidFill>
            <a:schemeClr val="tx1"/>
          </a:solidFill>
          <a:prstDash val="solid"/>
        </a:ln>
      </c:spPr>
      <c:txPr>
        <a:bodyPr/>
        <a:lstStyle/>
        <a:p>
          <a:pPr>
            <a:defRPr sz="2210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it-IT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425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457044673539519"/>
          <c:y val="0.37872763419483185"/>
          <c:w val="0.23024054982817871"/>
          <c:h val="0.10536779324055666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Ricavi</c:v>
                </c:pt>
              </c:strCache>
            </c:strRef>
          </c:tx>
          <c:spPr>
            <a:solidFill>
              <a:schemeClr val="accent1"/>
            </a:solidFill>
            <a:ln w="86307">
              <a:noFill/>
            </a:ln>
          </c:spPr>
          <c:explosion val="25"/>
          <c:dPt>
            <c:idx val="0"/>
            <c:bubble3D val="0"/>
            <c:spPr>
              <a:solidFill>
                <a:srgbClr val="CCFFFF"/>
              </a:solidFill>
              <a:ln w="86307">
                <a:noFill/>
              </a:ln>
            </c:spPr>
          </c:dPt>
          <c:dPt>
            <c:idx val="1"/>
            <c:bubble3D val="0"/>
            <c:spPr>
              <a:solidFill>
                <a:srgbClr val="FF0000"/>
              </a:solidFill>
              <a:ln w="86307">
                <a:noFill/>
              </a:ln>
            </c:spPr>
          </c:dPt>
          <c:dPt>
            <c:idx val="2"/>
            <c:bubble3D val="0"/>
            <c:spPr>
              <a:solidFill>
                <a:srgbClr val="00FF00"/>
              </a:solidFill>
              <a:ln w="86307">
                <a:noFill/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 w="86307">
                <a:noFill/>
              </a:ln>
            </c:spPr>
          </c:dPt>
          <c:dPt>
            <c:idx val="4"/>
            <c:bubble3D val="0"/>
            <c:spPr>
              <a:solidFill>
                <a:srgbClr val="FF00FF"/>
              </a:solidFill>
              <a:ln w="86307">
                <a:noFill/>
              </a:ln>
            </c:spPr>
          </c:dPt>
          <c:dPt>
            <c:idx val="5"/>
            <c:bubble3D val="0"/>
            <c:spPr>
              <a:solidFill>
                <a:srgbClr val="00B0F0"/>
              </a:solidFill>
              <a:ln w="86307">
                <a:noFill/>
              </a:ln>
            </c:spPr>
          </c:dPt>
          <c:dPt>
            <c:idx val="6"/>
            <c:bubble3D val="0"/>
            <c:spPr>
              <a:solidFill>
                <a:schemeClr val="accent6">
                  <a:lumMod val="75000"/>
                </a:schemeClr>
              </a:solidFill>
              <a:ln w="86307">
                <a:noFill/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2717" b="1" i="0" u="none" strike="noStrike" baseline="0">
                        <a:solidFill>
                          <a:schemeClr val="tx1"/>
                        </a:solidFill>
                        <a:latin typeface="Comic Sans MS"/>
                        <a:ea typeface="Comic Sans MS"/>
                        <a:cs typeface="Comic Sans MS"/>
                      </a:defRPr>
                    </a:pPr>
                    <a:r>
                      <a:rPr lang="it-IT"/>
                      <a:t>2%</a:t>
                    </a:r>
                  </a:p>
                </c:rich>
              </c:tx>
              <c:spPr>
                <a:noFill/>
                <a:ln w="86307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86307">
                <a:noFill/>
              </a:ln>
            </c:spPr>
            <c:txPr>
              <a:bodyPr/>
              <a:lstStyle/>
              <a:p>
                <a:pPr>
                  <a:defRPr sz="2717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Sheet1!$B$1:$F$1</c:f>
              <c:strCache>
                <c:ptCount val="5"/>
                <c:pt idx="0">
                  <c:v>Q.te ass.</c:v>
                </c:pt>
                <c:pt idx="1">
                  <c:v>Liberalità soci</c:v>
                </c:pt>
                <c:pt idx="2">
                  <c:v>Liberalità non soci</c:v>
                </c:pt>
                <c:pt idx="3">
                  <c:v>Contrib. Enti pubblici</c:v>
                </c:pt>
                <c:pt idx="4">
                  <c:v>Conrib. Enti privati</c:v>
                </c:pt>
              </c:strCache>
            </c:strRef>
          </c:cat>
          <c:val>
            <c:numRef>
              <c:f>Sheet1!$B$2:$F$2</c:f>
              <c:numCache>
                <c:formatCode>"€"#,##0.00_);[Red]\("€"#,##0.00\)</c:formatCode>
                <c:ptCount val="5"/>
                <c:pt idx="0">
                  <c:v>1870</c:v>
                </c:pt>
                <c:pt idx="1">
                  <c:v>3610</c:v>
                </c:pt>
                <c:pt idx="2" formatCode="#,##0.00">
                  <c:v>28873.91</c:v>
                </c:pt>
                <c:pt idx="3" formatCode="#,##0.00">
                  <c:v>4930.75</c:v>
                </c:pt>
                <c:pt idx="4" formatCode="#,##0.00">
                  <c:v>5707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2">
          <a:noFill/>
        </a:ln>
      </c:spPr>
    </c:plotArea>
    <c:legend>
      <c:legendPos val="r"/>
      <c:layout>
        <c:manualLayout>
          <c:xMode val="edge"/>
          <c:yMode val="edge"/>
          <c:x val="0.5364391036513293"/>
          <c:y val="0.10529467168077486"/>
          <c:w val="0.45631341353591787"/>
          <c:h val="0.61099914563465485"/>
        </c:manualLayout>
      </c:layout>
      <c:overlay val="0"/>
      <c:spPr>
        <a:noFill/>
        <a:ln w="10789">
          <a:solidFill>
            <a:prstClr val="black">
              <a:lumMod val="50000"/>
              <a:lumOff val="50000"/>
              <a:alpha val="90000"/>
            </a:prstClr>
          </a:solidFill>
          <a:prstDash val="solid"/>
        </a:ln>
      </c:spPr>
      <c:txPr>
        <a:bodyPr/>
        <a:lstStyle/>
        <a:p>
          <a:pPr>
            <a:defRPr sz="249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it-IT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4076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053511705685619"/>
          <c:y val="0.44117647058823528"/>
          <c:w val="0.29966555183946597"/>
          <c:h val="0.21813725490196126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Ricavi</c:v>
                </c:pt>
              </c:strCache>
            </c:strRef>
          </c:tx>
          <c:spPr>
            <a:solidFill>
              <a:schemeClr val="accent1"/>
            </a:solidFill>
            <a:ln w="69827">
              <a:noFill/>
            </a:ln>
          </c:spPr>
          <c:explosion val="25"/>
          <c:dPt>
            <c:idx val="0"/>
            <c:bubble3D val="0"/>
            <c:spPr>
              <a:solidFill>
                <a:srgbClr val="0000FF"/>
              </a:solidFill>
              <a:ln w="69827">
                <a:noFill/>
              </a:ln>
            </c:spPr>
          </c:dPt>
          <c:dPt>
            <c:idx val="1"/>
            <c:bubble3D val="0"/>
            <c:spPr>
              <a:solidFill>
                <a:srgbClr val="FF0000"/>
              </a:solidFill>
              <a:ln w="69827">
                <a:noFill/>
              </a:ln>
            </c:spPr>
          </c:dPt>
          <c:dPt>
            <c:idx val="2"/>
            <c:bubble3D val="0"/>
            <c:spPr>
              <a:solidFill>
                <a:srgbClr val="00FF00"/>
              </a:solidFill>
              <a:ln w="69827">
                <a:noFill/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 w="69827">
                <a:noFill/>
              </a:ln>
            </c:spPr>
          </c:dPt>
          <c:dPt>
            <c:idx val="4"/>
            <c:bubble3D val="0"/>
            <c:spPr>
              <a:solidFill>
                <a:srgbClr val="FF00FF"/>
              </a:solidFill>
              <a:ln w="69827">
                <a:noFill/>
              </a:ln>
            </c:spPr>
          </c:dPt>
          <c:dPt>
            <c:idx val="5"/>
            <c:bubble3D val="0"/>
            <c:spPr>
              <a:solidFill>
                <a:srgbClr val="00FFFF"/>
              </a:solidFill>
              <a:ln w="69827">
                <a:noFill/>
              </a:ln>
            </c:spPr>
          </c:dPt>
          <c:dPt>
            <c:idx val="6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9827">
                <a:noFill/>
              </a:ln>
            </c:spPr>
          </c:dPt>
          <c:dLbls>
            <c:dLbl>
              <c:idx val="3"/>
              <c:layout>
                <c:manualLayout>
                  <c:x val="-2.5763156169240721E-2"/>
                  <c:y val="-5.739320360170809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8.6408880863157803E-3"/>
                  <c:y val="1.357209716957706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spPr>
              <a:noFill/>
              <a:ln w="69827">
                <a:noFill/>
              </a:ln>
            </c:spPr>
            <c:txPr>
              <a:bodyPr/>
              <a:lstStyle/>
              <a:p>
                <a:pPr>
                  <a:defRPr sz="2198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Sheet1!$B$1:$F$1</c:f>
              <c:strCache>
                <c:ptCount val="5"/>
                <c:pt idx="0">
                  <c:v>Associazioni</c:v>
                </c:pt>
                <c:pt idx="1">
                  <c:v>Comune di Gorizia</c:v>
                </c:pt>
                <c:pt idx="2">
                  <c:v>Comuni</c:v>
                </c:pt>
                <c:pt idx="3">
                  <c:v>AAS 2 Basso Is.</c:v>
                </c:pt>
                <c:pt idx="4">
                  <c:v>5 x mille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 formatCode="&quot;€&quot;#,##0.00_);[Red]\(&quot;€&quot;#,##0.00\)">
                  <c:v>11500</c:v>
                </c:pt>
                <c:pt idx="1">
                  <c:v>1027.75</c:v>
                </c:pt>
                <c:pt idx="2">
                  <c:v>1400</c:v>
                </c:pt>
                <c:pt idx="3" formatCode="_-[$€-410]\ * #,##0.00_-;\-[$€-410]\ * #,##0.00_-;_-[$€-410]\ * &quot;-&quot;??_-;_-@_-">
                  <c:v>2500</c:v>
                </c:pt>
                <c:pt idx="4" formatCode="#,##0.00">
                  <c:v>4693.0200000000004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4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80" b="0" i="0" baseline="0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0" i="0" baseline="0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20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20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20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it-IT"/>
          </a:p>
        </c:txPr>
      </c:legendEntry>
      <c:layout>
        <c:manualLayout>
          <c:xMode val="edge"/>
          <c:yMode val="edge"/>
          <c:x val="0.5983477509098345"/>
          <c:y val="0.1853696193940059"/>
          <c:w val="0.3272332121275538"/>
          <c:h val="0.71452908934086423"/>
        </c:manualLayout>
      </c:layout>
      <c:overlay val="0"/>
      <c:spPr>
        <a:noFill/>
        <a:ln w="8728">
          <a:solidFill>
            <a:prstClr val="white">
              <a:lumMod val="50000"/>
              <a:alpha val="90000"/>
            </a:prstClr>
          </a:solidFill>
          <a:prstDash val="solid"/>
        </a:ln>
      </c:spPr>
      <c:txPr>
        <a:bodyPr/>
        <a:lstStyle/>
        <a:p>
          <a:pPr>
            <a:defRPr sz="202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it-IT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219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47"/>
    </mc:Choice>
    <mc:Fallback>
      <c:style val="47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Anno 2013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4"/>
                <c:pt idx="0">
                  <c:v>Psicologi</c:v>
                </c:pt>
                <c:pt idx="1">
                  <c:v>Carburante</c:v>
                </c:pt>
                <c:pt idx="2">
                  <c:v>Telefonia</c:v>
                </c:pt>
                <c:pt idx="3">
                  <c:v>Cancelleria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14630.88</c:v>
                </c:pt>
                <c:pt idx="1">
                  <c:v>15821.2</c:v>
                </c:pt>
                <c:pt idx="2">
                  <c:v>3726.19</c:v>
                </c:pt>
                <c:pt idx="3">
                  <c:v>1849.07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Anno 2014</c:v>
                </c:pt>
              </c:strCache>
            </c:strRef>
          </c:tx>
          <c:spPr>
            <a:scene3d>
              <a:camera prst="orthographicFront"/>
              <a:lightRig rig="glow" dir="tl"/>
            </a:scene3d>
            <a:sp3d>
              <a:bevelT w="50800" h="50800"/>
            </a:sp3d>
          </c:spPr>
          <c:invertIfNegative val="0"/>
          <c:cat>
            <c:strRef>
              <c:f>Foglio1!$A$2:$A$5</c:f>
              <c:strCache>
                <c:ptCount val="4"/>
                <c:pt idx="0">
                  <c:v>Psicologi</c:v>
                </c:pt>
                <c:pt idx="1">
                  <c:v>Carburante</c:v>
                </c:pt>
                <c:pt idx="2">
                  <c:v>Telefonia</c:v>
                </c:pt>
                <c:pt idx="3">
                  <c:v>Cancelleria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15708</c:v>
                </c:pt>
                <c:pt idx="1">
                  <c:v>14517.63</c:v>
                </c:pt>
                <c:pt idx="2">
                  <c:v>3490.36</c:v>
                </c:pt>
                <c:pt idx="3">
                  <c:v>1457.28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Anno 2015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4"/>
                <c:pt idx="0">
                  <c:v>Psicologi</c:v>
                </c:pt>
                <c:pt idx="1">
                  <c:v>Carburante</c:v>
                </c:pt>
                <c:pt idx="2">
                  <c:v>Telefonia</c:v>
                </c:pt>
                <c:pt idx="3">
                  <c:v>Cancelleria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13071.89</c:v>
                </c:pt>
                <c:pt idx="1">
                  <c:v>13553.58</c:v>
                </c:pt>
                <c:pt idx="2">
                  <c:v>3440.4</c:v>
                </c:pt>
                <c:pt idx="3">
                  <c:v>1217.1099999999999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6440960"/>
        <c:axId val="100257728"/>
      </c:barChart>
      <c:catAx>
        <c:axId val="6440960"/>
        <c:scaling>
          <c:orientation val="minMax"/>
        </c:scaling>
        <c:delete val="0"/>
        <c:axPos val="l"/>
        <c:majorTickMark val="none"/>
        <c:minorTickMark val="none"/>
        <c:tickLblPos val="nextTo"/>
        <c:crossAx val="100257728"/>
        <c:crosses val="autoZero"/>
        <c:auto val="1"/>
        <c:lblAlgn val="ctr"/>
        <c:lblOffset val="100"/>
        <c:noMultiLvlLbl val="0"/>
      </c:catAx>
      <c:valAx>
        <c:axId val="100257728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64409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47"/>
    </mc:Choice>
    <mc:Fallback>
      <c:style val="4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038221784776902"/>
          <c:y val="4.6875E-2"/>
          <c:w val="0.56836778215223094"/>
          <c:h val="0.7444699803149605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Anno 2013</c:v>
                </c:pt>
              </c:strCache>
            </c:strRef>
          </c:tx>
          <c:invertIfNegative val="0"/>
          <c:cat>
            <c:strRef>
              <c:f>Foglio1!$A$2:$A$6</c:f>
              <c:strCache>
                <c:ptCount val="5"/>
                <c:pt idx="0">
                  <c:v>Q.te Ass</c:v>
                </c:pt>
                <c:pt idx="1">
                  <c:v>Liberalità soci</c:v>
                </c:pt>
                <c:pt idx="2">
                  <c:v>Liberalità non soci</c:v>
                </c:pt>
                <c:pt idx="3">
                  <c:v>Contributi</c:v>
                </c:pt>
                <c:pt idx="4">
                  <c:v>Raccolta fondi</c:v>
                </c:pt>
              </c:strCache>
            </c:strRef>
          </c:cat>
          <c:val>
            <c:numRef>
              <c:f>Foglio1!$B$2:$B$6</c:f>
              <c:numCache>
                <c:formatCode>_(* #,##0_);_(* \(#,##0\);_(* "-"_);_(@_)</c:formatCode>
                <c:ptCount val="5"/>
                <c:pt idx="0">
                  <c:v>1850</c:v>
                </c:pt>
                <c:pt idx="1">
                  <c:v>3731.5</c:v>
                </c:pt>
                <c:pt idx="2">
                  <c:v>42188.5</c:v>
                </c:pt>
                <c:pt idx="3">
                  <c:v>19238.560000000001</c:v>
                </c:pt>
                <c:pt idx="4">
                  <c:v>500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Anno 2014</c:v>
                </c:pt>
              </c:strCache>
            </c:strRef>
          </c:tx>
          <c:spPr>
            <a:scene3d>
              <a:camera prst="orthographicFront"/>
              <a:lightRig rig="flat" dir="tl"/>
            </a:scene3d>
            <a:sp3d>
              <a:bevelT w="50800" h="50800"/>
            </a:sp3d>
          </c:spPr>
          <c:invertIfNegative val="0"/>
          <c:cat>
            <c:strRef>
              <c:f>Foglio1!$A$2:$A$6</c:f>
              <c:strCache>
                <c:ptCount val="5"/>
                <c:pt idx="0">
                  <c:v>Q.te Ass</c:v>
                </c:pt>
                <c:pt idx="1">
                  <c:v>Liberalità soci</c:v>
                </c:pt>
                <c:pt idx="2">
                  <c:v>Liberalità non soci</c:v>
                </c:pt>
                <c:pt idx="3">
                  <c:v>Contributi</c:v>
                </c:pt>
                <c:pt idx="4">
                  <c:v>Raccolta fondi</c:v>
                </c:pt>
              </c:strCache>
            </c:strRef>
          </c:cat>
          <c:val>
            <c:numRef>
              <c:f>Foglio1!$C$2:$C$6</c:f>
              <c:numCache>
                <c:formatCode>_(* #,##0_);_(* \(#,##0\);_(* "-"_);_(@_)</c:formatCode>
                <c:ptCount val="5"/>
                <c:pt idx="0">
                  <c:v>2030</c:v>
                </c:pt>
                <c:pt idx="1">
                  <c:v>2555</c:v>
                </c:pt>
                <c:pt idx="2">
                  <c:v>37458</c:v>
                </c:pt>
                <c:pt idx="3">
                  <c:v>28884.63</c:v>
                </c:pt>
                <c:pt idx="4">
                  <c:v>5563.71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Anno 2015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Foglio1!$A$2:$A$6</c:f>
              <c:strCache>
                <c:ptCount val="5"/>
                <c:pt idx="0">
                  <c:v>Q.te Ass</c:v>
                </c:pt>
                <c:pt idx="1">
                  <c:v>Liberalità soci</c:v>
                </c:pt>
                <c:pt idx="2">
                  <c:v>Liberalità non soci</c:v>
                </c:pt>
                <c:pt idx="3">
                  <c:v>Contributi</c:v>
                </c:pt>
                <c:pt idx="4">
                  <c:v>Raccolta fondi</c:v>
                </c:pt>
              </c:strCache>
            </c:strRef>
          </c:cat>
          <c:val>
            <c:numRef>
              <c:f>Foglio1!$D$2:$D$6</c:f>
              <c:numCache>
                <c:formatCode>_(* #,##0_);_(* \(#,##0\);_(* "-"_);_(@_)</c:formatCode>
                <c:ptCount val="5"/>
                <c:pt idx="0">
                  <c:v>1870</c:v>
                </c:pt>
                <c:pt idx="1">
                  <c:v>3610</c:v>
                </c:pt>
                <c:pt idx="2">
                  <c:v>28873.91</c:v>
                </c:pt>
                <c:pt idx="3">
                  <c:v>16785.330000000002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40671232"/>
        <c:axId val="100260032"/>
      </c:barChart>
      <c:catAx>
        <c:axId val="40671232"/>
        <c:scaling>
          <c:orientation val="minMax"/>
        </c:scaling>
        <c:delete val="0"/>
        <c:axPos val="l"/>
        <c:majorTickMark val="none"/>
        <c:minorTickMark val="none"/>
        <c:tickLblPos val="nextTo"/>
        <c:crossAx val="100260032"/>
        <c:crosses val="autoZero"/>
        <c:auto val="1"/>
        <c:lblAlgn val="ctr"/>
        <c:lblOffset val="100"/>
        <c:noMultiLvlLbl val="0"/>
      </c:catAx>
      <c:valAx>
        <c:axId val="100260032"/>
        <c:scaling>
          <c:orientation val="minMax"/>
          <c:max val="50000"/>
          <c:min val="0"/>
        </c:scaling>
        <c:delete val="0"/>
        <c:axPos val="b"/>
        <c:majorGridlines/>
        <c:numFmt formatCode="_(* #,##0_);_(* \(#,##0\);_(* &quot;-&quot;_);_(@_)" sourceLinked="0"/>
        <c:majorTickMark val="none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it-IT"/>
          </a:p>
        </c:txPr>
        <c:crossAx val="406712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layout/>
      <c:overlay val="0"/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Ricavi</c:v>
                </c:pt>
              </c:strCache>
            </c:strRef>
          </c:tx>
          <c:marker>
            <c:symbol val="none"/>
          </c:marker>
          <c:cat>
            <c:numRef>
              <c:f>Foglio1!$A$2:$A$5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Foglio1!$B$2:$B$5</c:f>
              <c:numCache>
                <c:formatCode>General</c:formatCode>
                <c:ptCount val="4"/>
                <c:pt idx="0">
                  <c:v>87071.16</c:v>
                </c:pt>
                <c:pt idx="1">
                  <c:v>68054.679999999993</c:v>
                </c:pt>
                <c:pt idx="2">
                  <c:v>93394.05</c:v>
                </c:pt>
                <c:pt idx="3">
                  <c:v>51139.24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614400"/>
        <c:axId val="100622912"/>
      </c:lineChart>
      <c:catAx>
        <c:axId val="40614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622912"/>
        <c:crosses val="autoZero"/>
        <c:auto val="1"/>
        <c:lblAlgn val="ctr"/>
        <c:lblOffset val="100"/>
        <c:noMultiLvlLbl val="0"/>
      </c:catAx>
      <c:valAx>
        <c:axId val="100622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614400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layout/>
      <c:overlay val="0"/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Costi</c:v>
                </c:pt>
              </c:strCache>
            </c:strRef>
          </c:tx>
          <c:marker>
            <c:symbol val="none"/>
          </c:marker>
          <c:cat>
            <c:numRef>
              <c:f>Foglio1!$A$2:$A$5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Foglio1!$B$2:$B$5</c:f>
              <c:numCache>
                <c:formatCode>General</c:formatCode>
                <c:ptCount val="4"/>
                <c:pt idx="0">
                  <c:v>70143.95</c:v>
                </c:pt>
                <c:pt idx="1">
                  <c:v>82183.14</c:v>
                </c:pt>
                <c:pt idx="2">
                  <c:v>72402.83</c:v>
                </c:pt>
                <c:pt idx="3">
                  <c:v>73796.17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702528"/>
        <c:axId val="43072832"/>
      </c:lineChart>
      <c:catAx>
        <c:axId val="11170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3072832"/>
        <c:crosses val="autoZero"/>
        <c:auto val="1"/>
        <c:lblAlgn val="ctr"/>
        <c:lblOffset val="100"/>
        <c:noMultiLvlLbl val="0"/>
      </c:catAx>
      <c:valAx>
        <c:axId val="43072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1702528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753BABB-6BA4-4C75-B54B-86062D4A1B3C}" type="datetimeFigureOut">
              <a:rPr lang="it-IT"/>
              <a:pPr>
                <a:defRPr/>
              </a:pPr>
              <a:t>11/04/2016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B82AD71-ED7B-422F-992B-BB1DCA81B26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71590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843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50467A2-D0F9-4D9E-B226-E348289A0336}" type="slidenum">
              <a:rPr lang="it-IT" smtClean="0"/>
              <a:pPr/>
              <a:t>1</a:t>
            </a:fld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765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3895CD-A05A-4DD7-ABD4-14455D7D30EF}" type="slidenum">
              <a:rPr lang="it-IT" smtClean="0"/>
              <a:pPr/>
              <a:t>10</a:t>
            </a:fld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82AD71-ED7B-422F-992B-BB1DCA81B26A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946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DF9CB2A-F650-462B-A273-5787B77A3937}" type="slidenum">
              <a:rPr lang="it-IT" smtClean="0"/>
              <a:pPr/>
              <a:t>2</a:t>
            </a:fld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048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BD555C-246B-4065-AB47-727583CEA099}" type="slidenum">
              <a:rPr lang="it-IT" smtClean="0"/>
              <a:pPr/>
              <a:t>3</a:t>
            </a:fld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150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6083D7-7519-4542-8748-3C9140D5BA19}" type="slidenum">
              <a:rPr lang="it-IT" smtClean="0"/>
              <a:pPr/>
              <a:t>4</a:t>
            </a:fld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253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F26AFF-2B21-4E8D-BCAD-685D0BFEA5EE}" type="slidenum">
              <a:rPr lang="it-IT" smtClean="0"/>
              <a:pPr/>
              <a:t>5</a:t>
            </a:fld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355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39BD37-48D0-4F47-AF1E-FE8C0D77B6B3}" type="slidenum">
              <a:rPr lang="it-IT" smtClean="0"/>
              <a:pPr/>
              <a:t>6</a:t>
            </a:fld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458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E727C1-4898-4BCD-A930-FBBC22233634}" type="slidenum">
              <a:rPr lang="it-IT" smtClean="0"/>
              <a:pPr/>
              <a:t>7</a:t>
            </a:fld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560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B394E6-D76E-41B0-93E0-2BF9D9EF9685}" type="slidenum">
              <a:rPr lang="it-IT" smtClean="0"/>
              <a:pPr/>
              <a:t>8</a:t>
            </a:fld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699FE5-C88D-4B22-8D92-1E9CD0DEE496}" type="slidenum">
              <a:rPr lang="it-IT" smtClean="0"/>
              <a:pPr/>
              <a:t>9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1" descr="Senza nome-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700338" y="1066800"/>
            <a:ext cx="38163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5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11 aprile 2013</a:t>
            </a:r>
          </a:p>
        </p:txBody>
      </p:sp>
      <p:sp>
        <p:nvSpPr>
          <p:cNvPr id="6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F7A49-8A15-4E39-B419-59C309C245C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23A42-17DD-45DF-BE18-1FBF864B7A9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5F75-1981-42DF-AB98-788113A9BBA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39865-83BF-491B-9C23-F7A4F4A41B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6CBB3-B178-4AFC-87E3-61EA2CF23A3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C3A21-9FEC-4C39-8910-5BC26FF9CC8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26BC3-498F-417E-8316-DAC0A681910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E74F2-D891-410A-8B56-E8C7D3ACB30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76CAB-68A0-4E8B-9BDD-BEF6564E86A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5DD1D-A6C0-4146-8CEA-5FE6A0A1C72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23E9C-01E2-49CF-9E6B-14DCF668BB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2A2E6-C17D-430B-B95B-014AAC1A3D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0011C-2B6D-4A7C-989D-39D8E24B026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2051" name="Segnaposto testo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62308F12-818B-4EF8-9E36-3BBFCFD5BD1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pic>
        <p:nvPicPr>
          <p:cNvPr id="2055" name="Picture 72" descr="Senza nome-2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6565900"/>
            <a:ext cx="1979613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65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08175"/>
            <a:ext cx="7772400" cy="38068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7200" dirty="0" smtClean="0"/>
              <a:t>Bilancio economico </a:t>
            </a:r>
            <a:br>
              <a:rPr lang="it-IT" sz="7200" dirty="0" smtClean="0"/>
            </a:br>
            <a:r>
              <a:rPr lang="it-IT" sz="7200" dirty="0" smtClean="0"/>
              <a:t>2015</a:t>
            </a:r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16 </a:t>
            </a:r>
            <a:r>
              <a:rPr lang="it-IT" dirty="0"/>
              <a:t>aprile </a:t>
            </a:r>
            <a:r>
              <a:rPr lang="it-IT" dirty="0" smtClean="0"/>
              <a:t>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contenuto 2"/>
          <p:cNvSpPr>
            <a:spLocks noGrp="1"/>
          </p:cNvSpPr>
          <p:nvPr>
            <p:ph/>
          </p:nvPr>
        </p:nvSpPr>
        <p:spPr>
          <a:xfrm>
            <a:off x="395536" y="1928802"/>
            <a:ext cx="8291264" cy="4092486"/>
          </a:xfrm>
        </p:spPr>
        <p:txBody>
          <a:bodyPr/>
          <a:lstStyle/>
          <a:p>
            <a:pPr algn="just" eaLnBrk="1" hangingPunct="1">
              <a:buNone/>
            </a:pPr>
            <a:r>
              <a:rPr lang="it-IT" dirty="0" smtClean="0"/>
              <a:t>	Il </a:t>
            </a:r>
            <a:r>
              <a:rPr lang="it-IT" b="1" dirty="0" smtClean="0"/>
              <a:t>bilancio previsionale per l’esercizio 2016</a:t>
            </a:r>
            <a:r>
              <a:rPr lang="it-IT" dirty="0" smtClean="0"/>
              <a:t> prevede mantenimento dei costi elevato soprattutto per due mezzi che hanno già 150/160.000 km. Si prevede una diminuzione dei ricavi con una possibile perdita salvo la possibilità di accesso ad alcuni contributi straordinari con alcune Fondazioni.</a:t>
            </a:r>
          </a:p>
          <a:p>
            <a:pPr eaLnBrk="1" hangingPunct="1">
              <a:buFont typeface="Wingdings 2" pitchFamily="18" charset="2"/>
              <a:buNone/>
            </a:pPr>
            <a:endParaRPr lang="it-IT" dirty="0" smtClean="0"/>
          </a:p>
        </p:txBody>
      </p:sp>
      <p:sp>
        <p:nvSpPr>
          <p:cNvPr id="4" name="CasellaDiTesto 3"/>
          <p:cNvSpPr txBox="1"/>
          <p:nvPr/>
        </p:nvSpPr>
        <p:spPr>
          <a:xfrm>
            <a:off x="928662" y="785794"/>
            <a:ext cx="7500990" cy="723275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1003">
            <a:schemeClr val="dk2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it-IT" sz="4100" b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Bilancio di previsione </a:t>
            </a:r>
            <a:r>
              <a:rPr lang="it-IT" sz="41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2016</a:t>
            </a:r>
            <a:endParaRPr lang="it-IT" sz="4100" b="1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algn="ctr">
              <a:buNone/>
            </a:pPr>
            <a:endParaRPr lang="it-IT" smtClean="0"/>
          </a:p>
          <a:p>
            <a:pPr algn="ctr">
              <a:buNone/>
            </a:pPr>
            <a:endParaRPr lang="it-IT" smtClean="0"/>
          </a:p>
          <a:p>
            <a:pPr algn="ctr">
              <a:buNone/>
            </a:pPr>
            <a:endParaRPr lang="it-IT" smtClean="0"/>
          </a:p>
          <a:p>
            <a:pPr algn="ctr">
              <a:buNone/>
            </a:pPr>
            <a:endParaRPr lang="it-IT" smtClean="0"/>
          </a:p>
          <a:p>
            <a:pPr algn="ctr">
              <a:buNone/>
            </a:pPr>
            <a:r>
              <a:rPr lang="it-IT" smtClean="0"/>
              <a:t>AL PROSSIMO ANNO </a:t>
            </a:r>
          </a:p>
          <a:p>
            <a:pPr>
              <a:buNone/>
            </a:pPr>
            <a:endParaRPr lang="it-IT" smtClean="0"/>
          </a:p>
          <a:p>
            <a:pPr>
              <a:buNone/>
            </a:pPr>
            <a:endParaRPr lang="it-IT" smtClean="0"/>
          </a:p>
          <a:p>
            <a:pPr>
              <a:buNone/>
            </a:pPr>
            <a:endParaRPr lang="it-IT" smtClean="0"/>
          </a:p>
          <a:p>
            <a:pPr algn="ctr">
              <a:buNone/>
            </a:pPr>
            <a:r>
              <a:rPr lang="it-IT" smtClean="0"/>
              <a:t>E GRAZIE A TUTTI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COSTI E RICAVI</a:t>
            </a:r>
          </a:p>
        </p:txBody>
      </p:sp>
      <p:graphicFrame>
        <p:nvGraphicFramePr>
          <p:cNvPr id="7691" name="Group 5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580183"/>
              </p:ext>
            </p:extLst>
          </p:nvPr>
        </p:nvGraphicFramePr>
        <p:xfrm>
          <a:off x="107950" y="1268413"/>
          <a:ext cx="9036050" cy="4489767"/>
        </p:xfrm>
        <a:graphic>
          <a:graphicData uri="http://schemas.openxmlformats.org/drawingml/2006/table">
            <a:tbl>
              <a:tblPr/>
              <a:tblGrid>
                <a:gridCol w="2351088"/>
                <a:gridCol w="2152650"/>
                <a:gridCol w="2481262"/>
                <a:gridCol w="2051050"/>
              </a:tblGrid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Oneri tipici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Cancelleria – Carburante – Spese </a:t>
                      </a:r>
                      <a:r>
                        <a:rPr kumimoji="0" lang="it-IT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Skerlij</a:t>
                      </a:r>
                      <a:r>
                        <a:rPr kumimoji="0" lang="it-IT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– Generi conforto ammalati</a:t>
                      </a:r>
                      <a:endParaRPr kumimoji="0" lang="it-I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€  15,881,67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Quote associative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€  1.870,00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Oneri per servizi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Telefonia – Assicurazioni auto – Psicologi – Manutenzione auto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€  41.088,95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Liberalità da soci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€  3.610,00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758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Ammortamenti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Automezzi – Attrezzature ufficio – Mobili 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€  15.333,97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Liberalità non soci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Donazioni da non soci per cassa, posta</a:t>
                      </a:r>
                      <a:br>
                        <a:rPr kumimoji="0" lang="it-IT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</a:br>
                      <a:r>
                        <a:rPr kumimoji="0" lang="it-IT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 banca</a:t>
                      </a:r>
                      <a:endParaRPr kumimoji="0" lang="it-I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€ 28.873,91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Oneri diversi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Bolli auto –  sanzioni - </a:t>
                      </a:r>
                      <a:r>
                        <a:rPr kumimoji="0" lang="it-IT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Imu</a:t>
                      </a:r>
                      <a:endParaRPr kumimoji="0" 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€   1.091,58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Contributi</a:t>
                      </a:r>
                      <a:b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</a:b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it-IT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Provincia – Comuni – A.S.S. Banche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€ 10.637,75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Sito internet</a:t>
                      </a:r>
                      <a:endParaRPr kumimoji="0" 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€     400,00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Proventi 5x1000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€ 4.693,02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Proventi straordinari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€ 1.454,56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TOTALE ONERI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€ 73.976,17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TOTALE PROVENTI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€ 51.139,24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664" name="Group 4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958973"/>
              </p:ext>
            </p:extLst>
          </p:nvPr>
        </p:nvGraphicFramePr>
        <p:xfrm>
          <a:off x="-107950" y="5789613"/>
          <a:ext cx="9251950" cy="808038"/>
        </p:xfrm>
        <a:graphic>
          <a:graphicData uri="http://schemas.openxmlformats.org/drawingml/2006/table">
            <a:tbl>
              <a:tblPr/>
              <a:tblGrid>
                <a:gridCol w="4699000"/>
                <a:gridCol w="4552950"/>
              </a:tblGrid>
              <a:tr h="808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</a:t>
                      </a: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</a:t>
                      </a: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saldo    €  </a:t>
                      </a:r>
                      <a:r>
                        <a:rPr kumimoji="0" lang="it-IT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- 22.656,93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Distribuzione COSTI 2015</a:t>
            </a:r>
          </a:p>
        </p:txBody>
      </p:sp>
      <p:graphicFrame>
        <p:nvGraphicFramePr>
          <p:cNvPr id="5" name="Object 9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99962043"/>
              </p:ext>
            </p:extLst>
          </p:nvPr>
        </p:nvGraphicFramePr>
        <p:xfrm>
          <a:off x="-72604" y="116632"/>
          <a:ext cx="9648825" cy="6235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172" name="Text Box 10"/>
          <p:cNvSpPr txBox="1">
            <a:spLocks noChangeArrowheads="1"/>
          </p:cNvSpPr>
          <p:nvPr/>
        </p:nvSpPr>
        <p:spPr bwMode="auto">
          <a:xfrm>
            <a:off x="1619672" y="1052736"/>
            <a:ext cx="6264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Distribuzione RICAVI </a:t>
            </a:r>
            <a:r>
              <a:rPr lang="it-IT" dirty="0" smtClean="0"/>
              <a:t>2015</a:t>
            </a:r>
            <a:endParaRPr lang="it-IT" dirty="0" smtClean="0"/>
          </a:p>
        </p:txBody>
      </p:sp>
      <p:graphicFrame>
        <p:nvGraphicFramePr>
          <p:cNvPr id="4" name="Object 2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84407183"/>
              </p:ext>
            </p:extLst>
          </p:nvPr>
        </p:nvGraphicFramePr>
        <p:xfrm>
          <a:off x="179512" y="476672"/>
          <a:ext cx="8761412" cy="8761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Contributi </a:t>
            </a:r>
            <a:r>
              <a:rPr lang="it-IT" dirty="0" smtClean="0"/>
              <a:t>2015</a:t>
            </a:r>
            <a:endParaRPr lang="it-IT" dirty="0" smtClean="0"/>
          </a:p>
        </p:txBody>
      </p:sp>
      <p:graphicFrame>
        <p:nvGraphicFramePr>
          <p:cNvPr id="4" name="Object 2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07514206"/>
              </p:ext>
            </p:extLst>
          </p:nvPr>
        </p:nvGraphicFramePr>
        <p:xfrm>
          <a:off x="-324544" y="0"/>
          <a:ext cx="9658350" cy="729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4000" dirty="0" smtClean="0"/>
              <a:t>Confronto costi 2013 - </a:t>
            </a:r>
            <a:r>
              <a:rPr lang="it-IT" sz="4000" dirty="0" smtClean="0"/>
              <a:t>2015</a:t>
            </a:r>
            <a:endParaRPr lang="it-IT" sz="4000" dirty="0" smtClean="0"/>
          </a:p>
        </p:txBody>
      </p:sp>
      <p:graphicFrame>
        <p:nvGraphicFramePr>
          <p:cNvPr id="4" name="Grafico 3"/>
          <p:cNvGraphicFramePr/>
          <p:nvPr>
            <p:extLst>
              <p:ext uri="{D42A27DB-BD31-4B8C-83A1-F6EECF244321}">
                <p14:modId xmlns:p14="http://schemas.microsoft.com/office/powerpoint/2010/main" val="2325754629"/>
              </p:ext>
            </p:extLst>
          </p:nvPr>
        </p:nvGraphicFramePr>
        <p:xfrm>
          <a:off x="1500166" y="171448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571480"/>
            <a:ext cx="9144000" cy="86834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4000" dirty="0" smtClean="0"/>
              <a:t>Confronto ricavi  2013 - </a:t>
            </a:r>
            <a:r>
              <a:rPr lang="it-IT" sz="4000" dirty="0" smtClean="0"/>
              <a:t>2015</a:t>
            </a:r>
            <a:r>
              <a:rPr lang="it-IT" sz="4000" dirty="0" smtClean="0"/>
              <a:t/>
            </a:r>
            <a:br>
              <a:rPr lang="it-IT" sz="4000" dirty="0" smtClean="0"/>
            </a:br>
            <a:endParaRPr lang="it-IT" sz="4000" dirty="0" smtClean="0">
              <a:solidFill>
                <a:srgbClr val="FFFF00"/>
              </a:solidFill>
            </a:endParaRPr>
          </a:p>
        </p:txBody>
      </p:sp>
      <p:graphicFrame>
        <p:nvGraphicFramePr>
          <p:cNvPr id="4" name="Grafico 3"/>
          <p:cNvGraphicFramePr/>
          <p:nvPr>
            <p:extLst>
              <p:ext uri="{D42A27DB-BD31-4B8C-83A1-F6EECF244321}">
                <p14:modId xmlns:p14="http://schemas.microsoft.com/office/powerpoint/2010/main" val="2066086707"/>
              </p:ext>
            </p:extLst>
          </p:nvPr>
        </p:nvGraphicFramePr>
        <p:xfrm>
          <a:off x="1500166" y="171448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mtClean="0"/>
              <a:t>Andamento ricavi</a:t>
            </a:r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317526320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mtClean="0"/>
              <a:t>Andamento costi </a:t>
            </a:r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20185581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tice">
  <a:themeElements>
    <a:clrScheme name="Ve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e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e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2069</TotalTime>
  <Words>171</Words>
  <Application>Microsoft Office PowerPoint</Application>
  <PresentationFormat>Presentazione su schermo (4:3)</PresentationFormat>
  <Paragraphs>70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Vertice</vt:lpstr>
      <vt:lpstr>Bilancio economico  2015</vt:lpstr>
      <vt:lpstr>COSTI E RICAVI</vt:lpstr>
      <vt:lpstr>Distribuzione COSTI 2015</vt:lpstr>
      <vt:lpstr>Distribuzione RICAVI 2015</vt:lpstr>
      <vt:lpstr>Contributi 2015</vt:lpstr>
      <vt:lpstr>Confronto costi 2013 - 2015</vt:lpstr>
      <vt:lpstr>Confronto ricavi  2013 - 2015 </vt:lpstr>
      <vt:lpstr>Andamento ricavi</vt:lpstr>
      <vt:lpstr>Andamento costi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BILANCIO 2010</dc:title>
  <dc:creator>User</dc:creator>
  <cp:lastModifiedBy>Proprietario</cp:lastModifiedBy>
  <cp:revision>132</cp:revision>
  <dcterms:created xsi:type="dcterms:W3CDTF">2011-04-05T12:04:47Z</dcterms:created>
  <dcterms:modified xsi:type="dcterms:W3CDTF">2016-04-11T16:24:21Z</dcterms:modified>
</cp:coreProperties>
</file>